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10"/>
  </p:notesMasterIdLst>
  <p:handoutMasterIdLst>
    <p:handoutMasterId r:id="rId11"/>
  </p:handoutMasterIdLst>
  <p:sldIdLst>
    <p:sldId id="327" r:id="rId2"/>
    <p:sldId id="382" r:id="rId3"/>
    <p:sldId id="300" r:id="rId4"/>
    <p:sldId id="291" r:id="rId5"/>
    <p:sldId id="386" r:id="rId6"/>
    <p:sldId id="387" r:id="rId7"/>
    <p:sldId id="384" r:id="rId8"/>
    <p:sldId id="388" r:id="rId9"/>
  </p:sldIdLst>
  <p:sldSz cx="12192000" cy="6858000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EE6231-4307-4335-833E-25B3F32550E5}" v="16" dt="2019-01-16T16:20:45.7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0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LAVEN Tracey" userId="S::tslaven@ed.ac.uk::ec22a940-2605-4b81-98b1-cb62da6fde71" providerId="AD" clId="Web-{F8EE6231-4307-4335-833E-25B3F32550E5}"/>
    <pc:docChg chg="modSld">
      <pc:chgData name="SLAVEN Tracey" userId="S::tslaven@ed.ac.uk::ec22a940-2605-4b81-98b1-cb62da6fde71" providerId="AD" clId="Web-{F8EE6231-4307-4335-833E-25B3F32550E5}" dt="2019-01-16T16:20:45.754" v="15" actId="14100"/>
      <pc:docMkLst>
        <pc:docMk/>
      </pc:docMkLst>
      <pc:sldChg chg="modSp">
        <pc:chgData name="SLAVEN Tracey" userId="S::tslaven@ed.ac.uk::ec22a940-2605-4b81-98b1-cb62da6fde71" providerId="AD" clId="Web-{F8EE6231-4307-4335-833E-25B3F32550E5}" dt="2019-01-16T16:20:15.785" v="10" actId="14100"/>
        <pc:sldMkLst>
          <pc:docMk/>
          <pc:sldMk cId="0" sldId="291"/>
        </pc:sldMkLst>
        <pc:spChg chg="mod">
          <ac:chgData name="SLAVEN Tracey" userId="S::tslaven@ed.ac.uk::ec22a940-2605-4b81-98b1-cb62da6fde71" providerId="AD" clId="Web-{F8EE6231-4307-4335-833E-25B3F32550E5}" dt="2019-01-16T16:20:15.785" v="10" actId="14100"/>
          <ac:spMkLst>
            <pc:docMk/>
            <pc:sldMk cId="0" sldId="291"/>
            <ac:spMk id="7" creationId="{00000000-0000-0000-0000-000000000000}"/>
          </ac:spMkLst>
        </pc:spChg>
      </pc:sldChg>
      <pc:sldChg chg="modSp">
        <pc:chgData name="SLAVEN Tracey" userId="S::tslaven@ed.ac.uk::ec22a940-2605-4b81-98b1-cb62da6fde71" providerId="AD" clId="Web-{F8EE6231-4307-4335-833E-25B3F32550E5}" dt="2019-01-16T16:19:43.754" v="6" actId="688"/>
        <pc:sldMkLst>
          <pc:docMk/>
          <pc:sldMk cId="575224180" sldId="385"/>
        </pc:sldMkLst>
        <pc:spChg chg="mod">
          <ac:chgData name="SLAVEN Tracey" userId="S::tslaven@ed.ac.uk::ec22a940-2605-4b81-98b1-cb62da6fde71" providerId="AD" clId="Web-{F8EE6231-4307-4335-833E-25B3F32550E5}" dt="2019-01-16T16:19:43.754" v="6" actId="688"/>
          <ac:spMkLst>
            <pc:docMk/>
            <pc:sldMk cId="575224180" sldId="385"/>
            <ac:spMk id="29699" creationId="{00000000-0000-0000-0000-000000000000}"/>
          </ac:spMkLst>
        </pc:spChg>
      </pc:sldChg>
      <pc:sldChg chg="modSp">
        <pc:chgData name="SLAVEN Tracey" userId="S::tslaven@ed.ac.uk::ec22a940-2605-4b81-98b1-cb62da6fde71" providerId="AD" clId="Web-{F8EE6231-4307-4335-833E-25B3F32550E5}" dt="2019-01-16T16:20:45.754" v="15" actId="14100"/>
        <pc:sldMkLst>
          <pc:docMk/>
          <pc:sldMk cId="3993026940" sldId="388"/>
        </pc:sldMkLst>
        <pc:spChg chg="mod">
          <ac:chgData name="SLAVEN Tracey" userId="S::tslaven@ed.ac.uk::ec22a940-2605-4b81-98b1-cb62da6fde71" providerId="AD" clId="Web-{F8EE6231-4307-4335-833E-25B3F32550E5}" dt="2019-01-16T16:20:45.754" v="15" actId="14100"/>
          <ac:spMkLst>
            <pc:docMk/>
            <pc:sldMk cId="3993026940" sldId="388"/>
            <ac:spMk id="7" creationId="{00000000-0000-0000-0000-000000000000}"/>
          </ac:spMkLst>
        </pc:spChg>
      </pc:sldChg>
    </pc:docChg>
  </pc:docChgLst>
  <pc:docChgLst>
    <pc:chgData name="JONES Pauline" userId="S::pjones33@ed.ac.uk::784d20d1-587d-4565-9537-9532adfd6bab" providerId="AD" clId="Web-{809E8FF1-73A9-4220-98C9-3102255BEA41}"/>
    <pc:docChg chg="addSld">
      <pc:chgData name="JONES Pauline" userId="S::pjones33@ed.ac.uk::784d20d1-587d-4565-9537-9532adfd6bab" providerId="AD" clId="Web-{809E8FF1-73A9-4220-98C9-3102255BEA41}" dt="2019-01-16T09:27:14.651" v="0"/>
      <pc:docMkLst>
        <pc:docMk/>
      </pc:docMkLst>
      <pc:sldChg chg="add replId">
        <pc:chgData name="JONES Pauline" userId="S::pjones33@ed.ac.uk::784d20d1-587d-4565-9537-9532adfd6bab" providerId="AD" clId="Web-{809E8FF1-73A9-4220-98C9-3102255BEA41}" dt="2019-01-16T09:27:14.651" v="0"/>
        <pc:sldMkLst>
          <pc:docMk/>
          <pc:sldMk cId="575224180" sldId="38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13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813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5DA22C63-0138-4F8D-9445-01BB4B6FA6ED}" type="datetimeFigureOut">
              <a:rPr lang="en-GB" smtClean="0"/>
              <a:t>22/02/2019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B1CD5311-103A-476D-9035-B871F159D4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287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13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8136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F3714B-B047-44D0-A52E-F31AB7A2FBFE}" type="datetimeFigureOut">
              <a:rPr lang="en-GB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40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643E9F-9D97-4F6E-B70C-0FF0BBE2EC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296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I’m listening</a:t>
            </a:r>
            <a:r>
              <a:rPr lang="en-GB" baseline="0"/>
              <a:t> – and open to other questions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43E9F-9D97-4F6E-B70C-0FF0BBE2EC28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766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GB" altLang="en-US"/>
              <a:t>Introduction from Peter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43E9F-9D97-4F6E-B70C-0FF0BBE2EC28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409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Why we’re</a:t>
            </a:r>
            <a:r>
              <a:rPr lang="en-GB" altLang="en-US" baseline="0"/>
              <a:t> doing what we do</a:t>
            </a:r>
            <a:endParaRPr lang="en-GB" altLang="en-US"/>
          </a:p>
          <a:p>
            <a:r>
              <a:rPr lang="en-GB" altLang="en-US"/>
              <a:t>Option 1 – brief bullets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CA704F-E825-4389-B1EA-57D39B952A2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529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What we will 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43E9F-9D97-4F6E-B70C-0FF0BBE2EC28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657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GB" altLang="en-US" dirty="0"/>
              <a:t>How we will deliver</a:t>
            </a:r>
            <a:r>
              <a:rPr lang="en-GB" altLang="en-US" baseline="0" dirty="0"/>
              <a:t> the plan</a:t>
            </a:r>
          </a:p>
          <a:p>
            <a:pPr>
              <a:spcBef>
                <a:spcPct val="0"/>
              </a:spcBef>
            </a:pPr>
            <a:r>
              <a:rPr lang="en-GB" altLang="en-US" baseline="0" dirty="0"/>
              <a:t>Option 2: minimal text</a:t>
            </a:r>
          </a:p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43E9F-9D97-4F6E-B70C-0FF0BBE2EC28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709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Further</a:t>
            </a:r>
            <a:r>
              <a:rPr lang="en-GB" baseline="0"/>
              <a:t> consultations </a:t>
            </a:r>
            <a:r>
              <a:rPr lang="en-GB" baseline="0" err="1"/>
              <a:t>etc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43E9F-9D97-4F6E-B70C-0FF0BBE2EC28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840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GB" altLang="en-US"/>
              <a:t>We will be specific: not only</a:t>
            </a:r>
            <a:r>
              <a:rPr lang="en-GB" altLang="en-US" baseline="0"/>
              <a:t> aspiring, but stating how we will deliver on our aspirations.</a:t>
            </a: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43E9F-9D97-4F6E-B70C-0FF0BBE2EC28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952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GB" altLang="en-US"/>
              <a:t>Not just the senior management plan.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643E9F-9D97-4F6E-B70C-0FF0BBE2EC28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997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5C406-8164-46BC-8BC7-2D71587B8891}" type="datetimeFigureOut">
              <a:rPr lang="en-GB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CBC91-0935-4928-AF63-E4192EDF33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496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F2D88-027A-4D02-879A-C61AA734900D}" type="datetimeFigureOut">
              <a:rPr lang="en-GB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5D28E-DBA3-4E51-89E8-5942206DA8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153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E0FC4-5266-4B0C-A393-587D17BC8D4F}" type="datetimeFigureOut">
              <a:rPr lang="en-GB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0186D-5ED8-4C4E-9167-6056CD4C19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719403" y="3573016"/>
            <a:ext cx="5472608" cy="2232248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2400" b="0" i="0" cap="all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7152219" y="1628800"/>
            <a:ext cx="4320380" cy="417646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1821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0E5A2-8408-4E16-B3FB-29CB7D26FA5F}" type="datetimeFigureOut">
              <a:rPr lang="en-GB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89BBD-982E-493B-9A4D-400D41CD4F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87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C2BC3-AE62-4D0B-99CE-6AFAF64CB9AF}" type="datetimeFigureOut">
              <a:rPr lang="en-GB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13D1C-B6A9-44F5-9CE4-D4EBA2F410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37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1B204-FD8C-4DE7-9658-5E5BE6AAD4EE}" type="datetimeFigureOut">
              <a:rPr lang="en-GB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AF5C-7C93-41AD-8BD6-8D610FDD27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285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A270F-5CA2-408C-BA9B-BD236D1D2346}" type="datetimeFigureOut">
              <a:rPr lang="en-GB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CC50B-349B-4082-BB16-B475BEFA50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50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7AA5C-4CF1-4AFE-B4DE-0AA1941800A3}" type="datetimeFigureOut">
              <a:rPr lang="en-GB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25A18-87A6-4EE4-BE7B-3EB04B21C6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172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60505-D546-4220-A8ED-04F78FE895CE}" type="datetimeFigureOut">
              <a:rPr lang="en-GB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AB83C-C10A-4756-8C14-2C923D670D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16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550E9-AA90-4D9F-836B-75855F7CD014}" type="datetimeFigureOut">
              <a:rPr lang="en-GB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16F97-97AE-4A91-AD21-B3C6A6B3C5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10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4A1E6-3645-425B-9D03-D8DABA7455DC}" type="datetimeFigureOut">
              <a:rPr lang="en-GB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1E3F8-4BF6-40AE-99C5-F8A2541594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23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6581CE-6122-4253-812C-3BB6D137DDA3}" type="datetimeFigureOut">
              <a:rPr lang="en-GB"/>
              <a:pPr>
                <a:defRPr/>
              </a:pPr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EE471C-0AFD-4007-B8EB-0ADA7AF731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strategic.plan@ed.ac.uk" TargetMode="External"/><Relationship Id="rId5" Type="http://schemas.openxmlformats.org/officeDocument/2006/relationships/hyperlink" Target="http://www.ed.ac.uk/strategicplan/2019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5600" y="0"/>
            <a:ext cx="15445584" cy="6858000"/>
          </a:xfrm>
          <a:prstGeom prst="rect">
            <a:avLst/>
          </a:prstGeom>
        </p:spPr>
      </p:pic>
      <p:pic>
        <p:nvPicPr>
          <p:cNvPr id="52228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" y="319088"/>
            <a:ext cx="4475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2323161" y="2921036"/>
            <a:ext cx="7548061" cy="10159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buNone/>
            </a:pPr>
            <a:r>
              <a:rPr lang="en-GB" altLang="en-US" sz="6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strategic plan</a:t>
            </a:r>
            <a:endParaRPr lang="en-US" altLang="en-US" sz="60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3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70000"/>
            <a:ext cx="12192000" cy="8128000"/>
          </a:xfrm>
          <a:prstGeom prst="rect">
            <a:avLst/>
          </a:prstGeom>
        </p:spPr>
      </p:pic>
      <p:pic>
        <p:nvPicPr>
          <p:cNvPr id="39940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563" y="6124575"/>
            <a:ext cx="2293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4"/>
          <p:cNvSpPr txBox="1">
            <a:spLocks/>
          </p:cNvSpPr>
          <p:nvPr/>
        </p:nvSpPr>
        <p:spPr bwMode="auto">
          <a:xfrm>
            <a:off x="2589139" y="2918690"/>
            <a:ext cx="7013722" cy="10159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buNone/>
            </a:pPr>
            <a:r>
              <a:rPr lang="en-GB" altLang="en-US" sz="6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have a plan?</a:t>
            </a:r>
            <a:endParaRPr lang="en-US" altLang="en-US" sz="60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19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94763"/>
            <a:ext cx="12192000" cy="8138808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 bwMode="auto">
          <a:xfrm>
            <a:off x="563563" y="376238"/>
            <a:ext cx="11018837" cy="6556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0" i="0" kern="1200" cap="all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000"/>
              <a:t>Values</a:t>
            </a:r>
          </a:p>
        </p:txBody>
      </p:sp>
      <p:sp>
        <p:nvSpPr>
          <p:cNvPr id="29699" name="Text Placeholder 4"/>
          <p:cNvSpPr txBox="1">
            <a:spLocks/>
          </p:cNvSpPr>
          <p:nvPr/>
        </p:nvSpPr>
        <p:spPr bwMode="auto">
          <a:xfrm>
            <a:off x="2509024" y="1540952"/>
            <a:ext cx="7560527" cy="44568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people-organisation – making the world a better </a:t>
            </a:r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</a:p>
          <a:p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 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excellence with principles</a:t>
            </a:r>
          </a:p>
          <a:p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Inclusive, accessible and relevant to all </a:t>
            </a:r>
          </a:p>
          <a:p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Caring, cherishing, celebrating achievements</a:t>
            </a:r>
          </a:p>
          <a:p>
            <a:r>
              <a:rPr lang="en-GB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</a:t>
            </a:r>
            <a:r>
              <a:rPr lang="en-GB" sz="32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Edinburgh </a:t>
            </a:r>
          </a:p>
          <a:p>
            <a:r>
              <a:rPr lang="en-GB" sz="320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endParaRPr lang="en-GB" altLang="en-US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00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563" y="6124575"/>
            <a:ext cx="2293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67416"/>
            <a:ext cx="12192000" cy="97182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/>
          <p:cNvSpPr txBox="1">
            <a:spLocks/>
          </p:cNvSpPr>
          <p:nvPr/>
        </p:nvSpPr>
        <p:spPr bwMode="auto">
          <a:xfrm>
            <a:off x="563563" y="376238"/>
            <a:ext cx="11018837" cy="6556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 anchor="b"/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0" i="0" kern="1200" cap="all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000">
                <a:solidFill>
                  <a:schemeClr val="bg1"/>
                </a:solidFill>
              </a:rPr>
              <a:t>Strategic priorities</a:t>
            </a:r>
          </a:p>
        </p:txBody>
      </p:sp>
      <p:pic>
        <p:nvPicPr>
          <p:cNvPr id="13316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563" y="6124575"/>
            <a:ext cx="2293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 txBox="1">
            <a:spLocks/>
          </p:cNvSpPr>
          <p:nvPr/>
        </p:nvSpPr>
        <p:spPr bwMode="auto">
          <a:xfrm>
            <a:off x="2743200" y="1540952"/>
            <a:ext cx="6620719" cy="47184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our teaching, research and knowledge exchange we will:</a:t>
            </a:r>
          </a:p>
          <a:p>
            <a:r>
              <a:rPr lang="en-GB" altLang="en-US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Effectively address </a:t>
            </a:r>
            <a:r>
              <a:rPr lang="en-GB" altLang="en-US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tomorrow’s greatest challenges</a:t>
            </a:r>
          </a:p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People-focused culture which cherishes students, staff, alumni &amp; friends and nurtures a sense of community, efficiency and openness</a:t>
            </a:r>
            <a:endParaRPr lang="en-GB" altLang="en-US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recognised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destination of choice for students and staff from Scotland and all over the 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globe</a:t>
            </a:r>
            <a:endParaRPr lang="en-GB" alt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70996" cy="6891688"/>
          </a:xfrm>
          <a:prstGeom prst="rect">
            <a:avLst/>
          </a:prstGeom>
        </p:spPr>
      </p:pic>
      <p:pic>
        <p:nvPicPr>
          <p:cNvPr id="39940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563" y="6124575"/>
            <a:ext cx="2293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 txBox="1">
            <a:spLocks/>
          </p:cNvSpPr>
          <p:nvPr/>
        </p:nvSpPr>
        <p:spPr bwMode="auto">
          <a:xfrm>
            <a:off x="1928277" y="2422688"/>
            <a:ext cx="8314442" cy="34219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Scottish </a:t>
            </a: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university, global </a:t>
            </a:r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outreach, international partnerships</a:t>
            </a:r>
            <a:endParaRPr lang="en-US" altLang="en-U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Attract and retain </a:t>
            </a: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</a:t>
            </a:r>
            <a:r>
              <a:rPr lang="en-US" altLang="en-US" sz="2000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staff</a:t>
            </a:r>
          </a:p>
          <a:p>
            <a:pPr marL="0" indent="0" algn="ctr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 in excellence – we will not grow for growth’s sake</a:t>
            </a:r>
          </a:p>
          <a:p>
            <a:pPr marL="0" indent="0" algn="ctr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Driven Innovation – Data Capital of </a:t>
            </a:r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</a:p>
          <a:p>
            <a:pPr marL="0" indent="0" algn="ctr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Porous </a:t>
            </a: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boundaries with industry, government</a:t>
            </a:r>
          </a:p>
          <a:p>
            <a:pPr marL="0" indent="0" algn="ctr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trust in </a:t>
            </a:r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ethical use </a:t>
            </a: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data</a:t>
            </a:r>
          </a:p>
          <a:p>
            <a:pPr marL="0" indent="0" algn="ctr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Celebrate critical thinking</a:t>
            </a:r>
          </a:p>
          <a:p>
            <a:pPr marL="0" indent="0" algn="ctr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our graduates making a </a:t>
            </a:r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</a:p>
          <a:p>
            <a:pPr marL="0" indent="0" algn="ctr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</a:t>
            </a: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person-focused digital </a:t>
            </a:r>
            <a:r>
              <a:rPr lang="en-US" altLang="en-US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and processes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563563" y="376238"/>
            <a:ext cx="11018837" cy="6556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0" tIns="0" rIns="0" bIns="0" anchor="b"/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0" i="0" kern="1200" cap="all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FOCUSING </a:t>
            </a:r>
            <a:r>
              <a:rPr lang="en-US" sz="4000" dirty="0">
                <a:solidFill>
                  <a:schemeClr val="bg1"/>
                </a:solidFill>
              </a:rPr>
              <a:t>ASPIRATIONS</a:t>
            </a:r>
          </a:p>
        </p:txBody>
      </p:sp>
    </p:spTree>
    <p:extLst>
      <p:ext uri="{BB962C8B-B14F-4D97-AF65-F5344CB8AC3E}">
        <p14:creationId xmlns:p14="http://schemas.microsoft.com/office/powerpoint/2010/main" val="238748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600" y="-1229238"/>
            <a:ext cx="12192000" cy="8138807"/>
          </a:xfrm>
          <a:prstGeom prst="rect">
            <a:avLst/>
          </a:prstGeom>
        </p:spPr>
      </p:pic>
      <p:pic>
        <p:nvPicPr>
          <p:cNvPr id="52228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0" y="319088"/>
            <a:ext cx="4475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 txBox="1">
            <a:spLocks/>
          </p:cNvSpPr>
          <p:nvPr/>
        </p:nvSpPr>
        <p:spPr bwMode="auto">
          <a:xfrm>
            <a:off x="1354238" y="3138773"/>
            <a:ext cx="9317619" cy="10263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buNone/>
            </a:pPr>
            <a:r>
              <a:rPr lang="en-GB" altLang="en-US" sz="6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all need to play a part</a:t>
            </a:r>
            <a:endParaRPr lang="en-US" altLang="en-US" sz="6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37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35000"/>
            <a:ext cx="12192000" cy="8128000"/>
          </a:xfrm>
          <a:prstGeom prst="rect">
            <a:avLst/>
          </a:prstGeom>
        </p:spPr>
      </p:pic>
      <p:pic>
        <p:nvPicPr>
          <p:cNvPr id="39940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563" y="6124575"/>
            <a:ext cx="2293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 txBox="1">
            <a:spLocks/>
          </p:cNvSpPr>
          <p:nvPr/>
        </p:nvSpPr>
        <p:spPr bwMode="auto">
          <a:xfrm>
            <a:off x="1757084" y="3111072"/>
            <a:ext cx="8695030" cy="820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buNone/>
            </a:pPr>
            <a:r>
              <a:rPr lang="en-GB" altLang="en-US" sz="4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Holding ourselves to account</a:t>
            </a:r>
            <a:endParaRPr lang="en-US" altLang="en-US" sz="480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8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735" y="-45156"/>
            <a:ext cx="12350045" cy="7581216"/>
          </a:xfrm>
          <a:prstGeom prst="rect">
            <a:avLst/>
          </a:prstGeom>
        </p:spPr>
      </p:pic>
      <p:pic>
        <p:nvPicPr>
          <p:cNvPr id="39940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563" y="6124575"/>
            <a:ext cx="2293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 txBox="1">
            <a:spLocks/>
          </p:cNvSpPr>
          <p:nvPr/>
        </p:nvSpPr>
        <p:spPr bwMode="auto">
          <a:xfrm>
            <a:off x="3834667" y="3907452"/>
            <a:ext cx="4857394" cy="9445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buNone/>
            </a:pPr>
            <a:r>
              <a:rPr lang="en-GB" altLang="en-US" sz="6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involved</a:t>
            </a:r>
            <a:endParaRPr lang="en-US" altLang="en-US" sz="6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 bwMode="auto">
          <a:xfrm>
            <a:off x="563563" y="5224144"/>
            <a:ext cx="5590095" cy="5745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buNone/>
            </a:pPr>
            <a:r>
              <a:rPr lang="en-GB" u="sng" dirty="0">
                <a:hlinkClick r:id="rId5"/>
              </a:rPr>
              <a:t>www.ed.ac.uk/strategicplan/2019</a:t>
            </a:r>
            <a:endParaRPr lang="en-US" alt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2651" y="5249809"/>
            <a:ext cx="45442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hlinkClick r:id="rId6"/>
              </a:rPr>
              <a:t>strategic.plan@ed.ac.uk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7048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</TotalTime>
  <Words>255</Words>
  <Application>Microsoft Office PowerPoint</Application>
  <PresentationFormat>Widescreen</PresentationFormat>
  <Paragraphs>47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 Philip</dc:creator>
  <cp:lastModifiedBy>JONES Pauline</cp:lastModifiedBy>
  <cp:revision>23</cp:revision>
  <cp:lastPrinted>2019-01-23T09:23:08Z</cp:lastPrinted>
  <dcterms:created xsi:type="dcterms:W3CDTF">2018-05-07T16:01:13Z</dcterms:created>
  <dcterms:modified xsi:type="dcterms:W3CDTF">2019-02-22T13:34:13Z</dcterms:modified>
</cp:coreProperties>
</file>